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handoutMasterIdLst>
    <p:handoutMasterId r:id="rId23"/>
  </p:handoutMasterIdLst>
  <p:sldIdLst>
    <p:sldId id="332" r:id="rId2"/>
    <p:sldId id="484" r:id="rId3"/>
    <p:sldId id="441" r:id="rId4"/>
    <p:sldId id="502" r:id="rId5"/>
    <p:sldId id="443" r:id="rId6"/>
    <p:sldId id="485" r:id="rId7"/>
    <p:sldId id="475" r:id="rId8"/>
    <p:sldId id="504" r:id="rId9"/>
    <p:sldId id="503" r:id="rId10"/>
    <p:sldId id="474" r:id="rId11"/>
    <p:sldId id="446" r:id="rId12"/>
    <p:sldId id="453" r:id="rId13"/>
    <p:sldId id="505" r:id="rId14"/>
    <p:sldId id="458" r:id="rId15"/>
    <p:sldId id="496" r:id="rId16"/>
    <p:sldId id="457" r:id="rId17"/>
    <p:sldId id="506" r:id="rId18"/>
    <p:sldId id="483" r:id="rId19"/>
    <p:sldId id="447" r:id="rId20"/>
    <p:sldId id="50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700" b="1" kern="1200">
        <a:solidFill>
          <a:srgbClr val="0000CC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A18E5F"/>
    <a:srgbClr val="DFB641"/>
    <a:srgbClr val="926F00"/>
    <a:srgbClr val="A50021"/>
    <a:srgbClr val="CC99FF"/>
    <a:srgbClr val="FF0066"/>
    <a:srgbClr val="D9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6057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309481-D6AC-43B5-B9E3-215E52E8F820}" type="datetimeFigureOut">
              <a:rPr lang="ru-RU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E1B2DDE-AC04-43E9-85C6-89364B62B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859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4C2088F-D4D4-4E87-9ECE-93709C402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989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217" tIns="45108" rIns="90217" bIns="45108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9156" name="Номер слайда 3"/>
          <p:cNvSpPr txBox="1">
            <a:spLocks noGrp="1"/>
          </p:cNvSpPr>
          <p:nvPr/>
        </p:nvSpPr>
        <p:spPr bwMode="auto">
          <a:xfrm>
            <a:off x="3883991" y="8684801"/>
            <a:ext cx="2972392" cy="45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17" tIns="45108" rIns="90217" bIns="45108"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841A8E6-0C6B-4CBE-9665-0266AD624F16}" type="slidenum">
              <a:rPr lang="ru-RU" altLang="ru-RU" sz="1200"/>
              <a:pPr algn="r" eaLnBrk="1" hangingPunct="1"/>
              <a:t>4</a:t>
            </a:fld>
            <a:endParaRPr lang="ru-RU" alt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607A5-7DD9-4F05-84AC-4B20D8B9E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C5BC1-D255-4325-BA79-73F027BD5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8D036-EFF0-4AF1-9194-AAEE7417E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3F697-BA54-40B9-B221-68E191F01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17218-838F-4E87-849C-ACBF569F9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05980-3AC2-47C8-A167-56E85FBB0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46C32-A13B-47D1-A6BB-3234606D8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038EF-9DF0-4B07-ADA8-3910CF7DA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FBADF-4A13-44E3-BF63-11F657A42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ACDC4-DECD-4128-878F-9289AB407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0E79A-3BBC-4B52-88F6-38CEC3B00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84807"/>
            </a:gs>
            <a:gs pos="12000">
              <a:srgbClr val="E6D78A"/>
            </a:gs>
            <a:gs pos="12000">
              <a:srgbClr val="984807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C00000"/>
            </a:gs>
            <a:gs pos="100000">
              <a:srgbClr val="984807"/>
            </a:gs>
            <a:gs pos="100000">
              <a:srgbClr val="984807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0" y="6642100"/>
            <a:ext cx="12350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b="0">
                <a:solidFill>
                  <a:srgbClr val="7F7F7F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b="0">
              <a:solidFill>
                <a:srgbClr val="7F7F7F"/>
              </a:solidFill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0" y="3429000"/>
            <a:ext cx="9144000" cy="3168650"/>
          </a:xfrm>
          <a:prstGeom prst="flowChartDocument">
            <a:avLst/>
          </a:prstGeom>
          <a:gradFill flip="none" rotWithShape="1">
            <a:gsLst>
              <a:gs pos="0">
                <a:srgbClr val="FFDA71">
                  <a:tint val="66000"/>
                  <a:satMod val="160000"/>
                </a:srgbClr>
              </a:gs>
              <a:gs pos="50000">
                <a:srgbClr val="FFDA71">
                  <a:tint val="44500"/>
                  <a:satMod val="160000"/>
                </a:srgbClr>
              </a:gs>
              <a:gs pos="100000">
                <a:srgbClr val="FFDA71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/>
          </a:p>
        </p:txBody>
      </p:sp>
      <p:sp>
        <p:nvSpPr>
          <p:cNvPr id="11" name="Блок-схема: документ 10"/>
          <p:cNvSpPr/>
          <p:nvPr/>
        </p:nvSpPr>
        <p:spPr>
          <a:xfrm rot="10800000">
            <a:off x="0" y="188913"/>
            <a:ext cx="9144000" cy="3240087"/>
          </a:xfrm>
          <a:prstGeom prst="flowChartDocument">
            <a:avLst/>
          </a:prstGeom>
          <a:gradFill flip="none" rotWithShape="1">
            <a:gsLst>
              <a:gs pos="0">
                <a:srgbClr val="FFDA71">
                  <a:tint val="66000"/>
                  <a:satMod val="160000"/>
                </a:srgbClr>
              </a:gs>
              <a:gs pos="50000">
                <a:srgbClr val="FFDA71">
                  <a:tint val="44500"/>
                  <a:satMod val="160000"/>
                </a:srgbClr>
              </a:gs>
              <a:gs pos="100000">
                <a:srgbClr val="FFDA71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/>
          </a:p>
        </p:txBody>
      </p:sp>
      <p:pic>
        <p:nvPicPr>
          <p:cNvPr id="12" name="Рисунок 11" descr="63794594_023338097.png"/>
          <p:cNvPicPr>
            <a:picLocks noChangeAspect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43831" y="-34666"/>
            <a:ext cx="768034" cy="791208"/>
          </a:xfrm>
          <a:prstGeom prst="rect">
            <a:avLst/>
          </a:prstGeom>
        </p:spPr>
      </p:pic>
      <p:pic>
        <p:nvPicPr>
          <p:cNvPr id="13" name="Рисунок 12" descr="63794594_023338097.png"/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5840720">
            <a:off x="8326477" y="6039205"/>
            <a:ext cx="768034" cy="791208"/>
          </a:xfrm>
          <a:prstGeom prst="rect">
            <a:avLst/>
          </a:prstGeom>
        </p:spPr>
      </p:pic>
      <p:sp>
        <p:nvSpPr>
          <p:cNvPr id="7" name="Дата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55B1CE-1654-4836-A84C-7D0EF1363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457200" y="845403"/>
            <a:ext cx="8458200" cy="410759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Особенности</a:t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организации и проведения государственной итоговой аттестации по образовательным программам основного общего образования </a:t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в 2023-2024 году</a:t>
            </a:r>
            <a:b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/>
              <a:t> 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Заявление для сдачи ГИА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Выбранные обучающимся учебные предметы указываются в заявлении, которое он подал в образовательную организацию до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 марта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текущего года.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28625" y="76201"/>
            <a:ext cx="8229600" cy="609600"/>
          </a:xfrm>
        </p:spPr>
        <p:txBody>
          <a:bodyPr/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 день экзамена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0" y="1066800"/>
            <a:ext cx="8991600" cy="5143500"/>
          </a:xfrm>
        </p:spPr>
        <p:txBody>
          <a:bodyPr/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Допуск обучающихся в ППЭ осуществляется при наличии у них документов, удостоверяющих их личность </a:t>
            </a:r>
            <a:r>
              <a:rPr lang="ru-RU" b="1" dirty="0"/>
              <a:t>– паспорта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и при наличии их в списках распределения в данный ППЭ.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Участники ОГЭ занимают рабочие места в аудитории в соответствии со списками распределения.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Изменение рабочего места не допускается.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запрещается иметь при себе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средства связи, электронно-вычислительную технику, фото-, аудио- и</a:t>
            </a:r>
          </a:p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видеоаппаратуру, справочные материалы, письменные </a:t>
            </a:r>
          </a:p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заметки и иные средства хранения и передачи</a:t>
            </a:r>
          </a:p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информации.</a:t>
            </a:r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42875" y="457200"/>
            <a:ext cx="9001125" cy="1371600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 время экзамена на рабочем столе обучающегося, помимо экзаменационных материалов, находятся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142875" y="1643063"/>
            <a:ext cx="9001125" cy="5072062"/>
          </a:xfrm>
        </p:spPr>
        <p:txBody>
          <a:bodyPr/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Черная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гелевая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ручка;</a:t>
            </a:r>
          </a:p>
          <a:p>
            <a:pPr>
              <a:buFont typeface="Wingdings" pitchFamily="2" charset="2"/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документ, удостоверяющий личность;</a:t>
            </a:r>
          </a:p>
          <a:p>
            <a:pPr>
              <a:buFont typeface="Wingdings" pitchFamily="2" charset="2"/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средства обучения и воспитания ;</a:t>
            </a:r>
          </a:p>
          <a:p>
            <a:pPr>
              <a:buFont typeface="Wingdings" pitchFamily="2" charset="2"/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лекарства и питание (при необходимости);</a:t>
            </a:r>
          </a:p>
          <a:p>
            <a:pPr>
              <a:buFont typeface="Wingdings" pitchFamily="2" charset="2"/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КИМы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 черновики.</a:t>
            </a:r>
          </a:p>
          <a:p>
            <a:pPr>
              <a:buFont typeface="Wingdings" pitchFamily="2" charset="2"/>
              <a:buNone/>
            </a:pPr>
            <a:r>
              <a:rPr lang="ru-RU" sz="2400" dirty="0"/>
              <a:t>	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Иные вещи обучающиеся оставляют в специально выделенном в ППЭ месте.</a:t>
            </a: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sch1125s.mskobr.ru/images/cms/data/preview/ya_14906266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28800"/>
            <a:ext cx="3733800" cy="205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33455-CF2F-4438-BBFB-2CE420B58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1082675"/>
          </a:xfrm>
        </p:spPr>
        <p:txBody>
          <a:bodyPr/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 день проведения экзамена в ППЭ участникам ГИА запрещается: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0BB9AA-252C-4520-A071-EF8A3724D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– общаться с другими участниками ГИА во время проведения экзамена в аудитории;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– иметь при себе средства связи, фото-, аудио- и видеоаппаратуру, справочные материалы, письменные заметки и иные средства хранения и передачи информации;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– выносить из аудитории и ППЭ черновики, экзаменационные материалы на бумажном или электронном носителе;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– фотографировать экзаменационные материалы, черновики;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– свободно перемещаться по аудитории и ППЭ; выходить из аудитории без разрешения организатора.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1CA3D8-F1F5-4343-90B5-615BB9DB3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0265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Удаление с экзамена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4525963"/>
          </a:xfrm>
        </p:spPr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Лица, допустившие нарушение устанавливаемого порядка проведения ГИА, удаляются с экзамена. </a:t>
            </a:r>
          </a:p>
          <a:p>
            <a:pPr algn="just">
              <a:spcBef>
                <a:spcPct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Организаторы или общественные наблюдатели приглашают уполномоченных представителей ГЭК, которые составляют акт об удалении с экзамена и удаляют лиц, нарушивших устанавливаемый порядок проведения ГИА, из ППЭ.</a:t>
            </a:r>
          </a:p>
          <a:p>
            <a:pPr algn="just">
              <a:spcBef>
                <a:spcPct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Акт об удалении с экзамена в тот же день направляются в ГЭК для учета при обработке экзаменационных работ.</a:t>
            </a:r>
          </a:p>
          <a:p>
            <a:pPr algn="just">
              <a:spcBef>
                <a:spcPct val="0"/>
              </a:spcBef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http://school4.armavir.kubannet.ru/wp-content/uploads/2017/10/%D0%97%D0%B0%D0%BF%D1%80%D0%B5%D1%89%D0%B5%D0%BD%D0%BE-%D0%BD%D0%B0-%D1%8D%D0%BA%D0%B7%D0%B0%D0%BC%D0%B5%D0%BD%D0%B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23"/>
          <a:stretch>
            <a:fillRect/>
          </a:stretch>
        </p:blipFill>
        <p:spPr bwMode="auto">
          <a:xfrm>
            <a:off x="2195513" y="3271838"/>
            <a:ext cx="4608512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Не завершение экзамена по объективным причинам</a:t>
            </a: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14938"/>
          </a:xfrm>
        </p:spPr>
        <p:txBody>
          <a:bodyPr/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 состоянию здоровья или другим объективным причинам обучающийся не завершает выполнение экзаменационной работы, то он досрочно покидает аудиторию. 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Организаторы приглашают руководителя ППЭ, медицинского работника и уполномоченных представителей ГЭК, которые составляют акт о досрочном завершении экзамена по объективным причинам.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Акт о досрочном завершении экзамена по объективным причинам в тот же день направляются в ГЭК для учета при обработке экзаменационных работ.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031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Ознакомление участников ОГЭ с полученными ими результатами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ОГЭ по общеобразовательному предмету осуществляется в течение одного рабочего дня со дня их передачи в образовательные  организации. Указанный день считается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официальным днем объявления результатов ГИА.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A5C392-92F9-40A6-BB1D-484854054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701675"/>
          </a:xfrm>
        </p:spPr>
        <p:txBody>
          <a:bodyPr/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Апелляция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AE562C-0D4A-4CEE-86CF-2E3EFCDAF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Апелляцию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 нарушении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установленного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порядка проведения экзамена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участник ОГЭ подает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 день проведения экзамена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члену ГЭК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, не покидая ППЭ.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Апелляция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 несогласии с выставленными баллами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подается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 течение двух рабочих дней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с официального дня объявления результатов экзамена по соответствующему общеобразовательному предмету. 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9249C4-C47F-4B04-A349-013718888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8686800" cy="304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793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Сроки ОГЭ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r>
              <a:rPr lang="ru-RU" dirty="0"/>
              <a:t>Досрочный период (конец апреля – середина мая).</a:t>
            </a:r>
          </a:p>
          <a:p>
            <a:r>
              <a:rPr lang="ru-RU" dirty="0"/>
              <a:t> Основной период (конец мая – конец июня) </a:t>
            </a:r>
          </a:p>
          <a:p>
            <a:r>
              <a:rPr lang="ru-RU" dirty="0"/>
              <a:t>Дополнительный период (сентябрь 2024 года)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3F697-BA54-40B9-B221-68E191F0122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Повторная сдача ОГЭ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5029200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 резервные сроки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допускается повторно к ГИА участник, который</a:t>
            </a:r>
          </a:p>
          <a:p>
            <a:pPr lvl="0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получил неудовлетворительные результаты не более чем по двум предметам( кроме участников, проходящих ГИА только по обязательным предметам).</a:t>
            </a:r>
          </a:p>
          <a:p>
            <a:pPr lvl="0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проходит ГИА только по обязательным предметам и получил неудовлетворительный результат по одному из предметов.</a:t>
            </a:r>
          </a:p>
          <a:p>
            <a:endParaRPr lang="ru-RU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Нормативно-правовое обеспечение: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5562600"/>
          </a:xfrm>
        </p:spPr>
        <p:txBody>
          <a:bodyPr/>
          <a:lstStyle/>
          <a:p>
            <a:pPr lvl="0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«Об образовании в Российской Федерации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» от 29.12.2012 № 273-ФЗ (ст.59)</a:t>
            </a:r>
          </a:p>
          <a:p>
            <a:pPr lvl="0"/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Порядок проведения государственной итоговой аттестации по образовательным программам основного общего образования, утвержденный приказом </a:t>
            </a:r>
            <a:r>
              <a:rPr lang="ru-RU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 РФ от 04.04.2023 № 232/551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Источники информации</a:t>
            </a:r>
          </a:p>
          <a:p>
            <a:pPr marL="0" indent="0">
              <a:buNone/>
            </a:pPr>
            <a:r>
              <a:rPr lang="en-US" dirty="0"/>
              <a:t>https://www.ege.spb.ru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583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B940D-614D-44D6-8481-05AA6D684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1"/>
            <a:ext cx="8229600" cy="533400"/>
          </a:xfrm>
        </p:spPr>
        <p:txBody>
          <a:bodyPr/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Повторная сдача ОГЭ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2034E1-F369-4D33-8039-68B16FF35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609601"/>
            <a:ext cx="8915400" cy="6111873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 дополнительный период (не ранее 1 сентября 2024)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допускаются участники ГИА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не прошедшие ГИА, в том числе участники ГИА, чьи результаты были аннулированы по решению председателя ГЭК в случае выявления фактов нарушения Порядка участниками ГИА;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получившие неудовлетворительные результаты более чем по двум учебным предметам, либо получившие повторно неудовлетворительный результат по одному или двум предметам на ГИА в резервные сроки;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проходящие ГИА только по обязательным предметам, получившие неудовлетворительные результаты более чем по одному учебному предмету, либо получившие повторно неудовлетворительный результат по одному из этих предметов на ГИА в резервные сроки.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9C1027-2C1B-4F59-AE1B-270F6743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4164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081088"/>
            <a:ext cx="665797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19113" y="0"/>
            <a:ext cx="8229600" cy="692150"/>
          </a:xfrm>
          <a:prstGeom prst="rect">
            <a:avLst/>
          </a:prstGeom>
        </p:spPr>
        <p:txBody>
          <a:bodyPr/>
          <a:lstStyle/>
          <a:p>
            <a:r>
              <a:rPr lang="ru-RU" alt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ГИА в форме ОГЭ</a:t>
            </a:r>
          </a:p>
        </p:txBody>
      </p:sp>
      <p:grpSp>
        <p:nvGrpSpPr>
          <p:cNvPr id="6148" name="Группа 17"/>
          <p:cNvGrpSpPr>
            <a:grpSpLocks/>
          </p:cNvGrpSpPr>
          <p:nvPr/>
        </p:nvGrpSpPr>
        <p:grpSpPr bwMode="auto">
          <a:xfrm>
            <a:off x="-152400" y="692150"/>
            <a:ext cx="8424862" cy="5905500"/>
            <a:chOff x="4904319" y="1196752"/>
            <a:chExt cx="3997200" cy="508061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075294" y="1196752"/>
              <a:ext cx="3655250" cy="423385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kern="0" dirty="0">
                  <a:solidFill>
                    <a:srgbClr val="33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  <a:r>
                <a:rPr lang="ru-RU" sz="3200" b="1" kern="0" dirty="0">
                  <a:solidFill>
                    <a:srgbClr val="33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2023/2024 включает</a:t>
              </a:r>
            </a:p>
          </p:txBody>
        </p:sp>
        <p:sp>
          <p:nvSpPr>
            <p:cNvPr id="7" name="Стрелка вниз 6"/>
            <p:cNvSpPr/>
            <p:nvPr/>
          </p:nvSpPr>
          <p:spPr>
            <a:xfrm>
              <a:off x="6156195" y="1768495"/>
              <a:ext cx="1306099" cy="324036"/>
            </a:xfrm>
            <a:prstGeom prst="downArrow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073228" y="2111064"/>
              <a:ext cx="3655250" cy="345537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0" dirty="0">
                  <a:solidFill>
                    <a:srgbClr val="FF0000"/>
                  </a:solidFill>
                  <a:latin typeface="Cambria" pitchFamily="18" charset="0"/>
                  <a:cs typeface="Arial" pitchFamily="34" charset="0"/>
                </a:rPr>
                <a:t>Обязательные предметы: 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364520" y="3578633"/>
              <a:ext cx="3099393" cy="1645738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kern="0" dirty="0">
                  <a:solidFill>
                    <a:srgbClr val="C00000"/>
                  </a:solidFill>
                  <a:latin typeface="Cambria" pitchFamily="18" charset="0"/>
                  <a:cs typeface="Arial" pitchFamily="34" charset="0"/>
                </a:rPr>
                <a:t>+2</a:t>
              </a:r>
              <a:r>
                <a:rPr lang="ru-RU" sz="3600" b="1" kern="0" dirty="0">
                  <a:solidFill>
                    <a:srgbClr val="C00000"/>
                  </a:solidFill>
                  <a:latin typeface="Cambria" pitchFamily="18" charset="0"/>
                  <a:cs typeface="Arial" pitchFamily="34" charset="0"/>
                </a:rPr>
                <a:t> предмета по выбору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kern="0" dirty="0">
                  <a:solidFill>
                    <a:srgbClr val="333399"/>
                  </a:solidFill>
                  <a:latin typeface="Cambria" pitchFamily="18" charset="0"/>
                  <a:cs typeface="Arial" pitchFamily="34" charset="0"/>
                </a:rPr>
                <a:t>(физика, химия, биология, история, география, информатика и ИКТ, иностранные языки, обществознание, литература)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364520" y="2651284"/>
              <a:ext cx="3099393" cy="359194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0" dirty="0">
                  <a:solidFill>
                    <a:srgbClr val="333399"/>
                  </a:solidFill>
                  <a:latin typeface="Cambria" pitchFamily="18" charset="0"/>
                  <a:cs typeface="Arial" pitchFamily="34" charset="0"/>
                </a:rPr>
                <a:t>русский язык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364520" y="3082863"/>
              <a:ext cx="3099393" cy="359194"/>
            </a:xfrm>
            <a:prstGeom prst="rect">
              <a:avLst/>
            </a:prstGeom>
            <a:solidFill>
              <a:srgbClr val="B9CDE5">
                <a:alpha val="31000"/>
              </a:srgbClr>
            </a:solidFill>
            <a:ln w="25400" cap="flat" cmpd="sng" algn="ctr">
              <a:noFill/>
              <a:prstDash val="sys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0" dirty="0">
                  <a:solidFill>
                    <a:srgbClr val="333399"/>
                  </a:solidFill>
                  <a:latin typeface="Cambria" pitchFamily="18" charset="0"/>
                  <a:cs typeface="Arial" pitchFamily="34" charset="0"/>
                </a:rPr>
                <a:t>математика</a:t>
              </a:r>
            </a:p>
          </p:txBody>
        </p:sp>
        <p:sp>
          <p:nvSpPr>
            <p:cNvPr id="6157" name="Прямоугольник 16"/>
            <p:cNvSpPr>
              <a:spLocks noChangeArrowheads="1"/>
            </p:cNvSpPr>
            <p:nvPr/>
          </p:nvSpPr>
          <p:spPr bwMode="auto">
            <a:xfrm>
              <a:off x="4904319" y="5348074"/>
              <a:ext cx="3997200" cy="929295"/>
            </a:xfrm>
            <a:prstGeom prst="rect">
              <a:avLst/>
            </a:prstGeom>
            <a:solidFill>
              <a:srgbClr val="B9CDE5">
                <a:alpha val="3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prstDash val="sysDash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ru-RU" altLang="ru-RU" sz="3200" b="1" dirty="0">
                  <a:solidFill>
                    <a:srgbClr val="C00000"/>
                  </a:solidFill>
                  <a:latin typeface="Cambria" pitchFamily="18" charset="0"/>
                </a:rPr>
                <a:t>Аттестат = успешные результаты ГИА </a:t>
              </a:r>
            </a:p>
            <a:p>
              <a:pPr algn="ctr"/>
              <a:r>
                <a:rPr lang="ru-RU" altLang="ru-RU" sz="3200" b="1" dirty="0">
                  <a:solidFill>
                    <a:srgbClr val="C00000"/>
                  </a:solidFill>
                  <a:latin typeface="Cambria" pitchFamily="18" charset="0"/>
                </a:rPr>
                <a:t>по </a:t>
              </a:r>
              <a:r>
                <a:rPr lang="ru-RU" altLang="ru-RU" sz="3200" b="1" u="sng" dirty="0">
                  <a:solidFill>
                    <a:srgbClr val="C00000"/>
                  </a:solidFill>
                  <a:latin typeface="Cambria" pitchFamily="18" charset="0"/>
                </a:rPr>
                <a:t>четырем </a:t>
              </a:r>
              <a:r>
                <a:rPr lang="ru-RU" altLang="ru-RU" sz="3200" b="1" dirty="0">
                  <a:solidFill>
                    <a:srgbClr val="C00000"/>
                  </a:solidFill>
                  <a:latin typeface="Cambria" pitchFamily="18" charset="0"/>
                </a:rPr>
                <a:t>учебным предметам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117153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57224"/>
          </a:xfrm>
        </p:spPr>
        <p:txBody>
          <a:bodyPr/>
          <a:lstStyle/>
          <a:p>
            <a:pPr algn="ct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К ГИА допускаются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4448175"/>
          </a:xfrm>
        </p:spPr>
        <p:txBody>
          <a:bodyPr/>
          <a:lstStyle/>
          <a:p>
            <a:pPr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		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обучающиеся,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не имеющие академической задолженности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(имеющие годовые отметки по всем предметам учебного плана за 9 класс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не ниже удовлетворительных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), а также имеющие результат «зачет» за итоговое собеседование по русскому языку.</a:t>
            </a:r>
          </a:p>
          <a:p>
            <a:pPr algn="just">
              <a:buFont typeface="Wingdings" pitchFamily="2" charset="2"/>
              <a:buNone/>
            </a:pP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Итоговое собеседование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89550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Основные сроки – вторая среда февраля (14 февраля)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До 31 января 2024 года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необходимо подать заявление для участия в итоговом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собеседовании в образовательную организацию, где обучается участник ОГЭ.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Резерв – вторая среда марта и третий   понедельник апреля (13 марта и 15 апреля)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111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Итоговое собеседование по русскому языку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Собеседование будет считаться допуском 9-классников к ОГЭ. Учащиеся будут выполнять 4 задания: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Выразительное чтение текста.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Пересказ текста с включением цитаты из задания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Монолог на одну из предложенных тем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Диалог с учителем по этой же теме.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итогового собеседования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152400" y="914400"/>
            <a:ext cx="7848600" cy="5562600"/>
          </a:xfrm>
        </p:spPr>
        <p:txBody>
          <a:bodyPr/>
          <a:lstStyle/>
          <a:p>
            <a:pPr lvl="0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Итоговое собеседование обучающихся проводится в школе. На выполнение работы каждому участнику отводится в среднем 15 минут.</a:t>
            </a:r>
          </a:p>
          <a:p>
            <a:pPr lvl="0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Допуск обучающихся на собеседование осуществляется при наличии паспорта</a:t>
            </a:r>
          </a:p>
          <a:p>
            <a:pPr lvl="0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Во время проведения итогового собеседования участникам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запрещается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иметь при себе средства связи, фото-, аудио- и видеоаппаратуру, справочные материалы, письменные заметки и иные средства хранения и передачи информации. Участники итогового собеседования, нарушившие указанные требования, удаляются с итогового собеседования.</a:t>
            </a:r>
          </a:p>
          <a:p>
            <a:pPr marL="0" indent="0" algn="just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85800"/>
            <a:ext cx="137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980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1143000"/>
            <a:ext cx="7772400" cy="3429000"/>
          </a:xfrm>
        </p:spPr>
        <p:txBody>
          <a:bodyPr/>
          <a:lstStyle/>
          <a:p>
            <a:r>
              <a:rPr lang="ru-RU" dirty="0"/>
              <a:t>Оценивается по системе «зачет»/ «незачет»</a:t>
            </a:r>
          </a:p>
          <a:p>
            <a:endParaRPr lang="ru-RU" dirty="0"/>
          </a:p>
          <a:p>
            <a:r>
              <a:rPr lang="ru-RU" dirty="0"/>
              <a:t>Наличие результата «зачет» за итоговое собеседование является одним из условий допуска к ГИА-9</a:t>
            </a:r>
          </a:p>
        </p:txBody>
      </p:sp>
      <p:pic>
        <p:nvPicPr>
          <p:cNvPr id="2050" name="Picture 2" descr="ÐÐ°ÑÑÐ¸Ð½ÐºÐ¸ Ð¿Ð¾ Ð·Ð°Ð¿ÑÐ¾ÑÑ Ð·Ð°ÑÐµÑ Ð½ÐµÐ·Ð°ÑÐµ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4148931"/>
            <a:ext cx="2743200" cy="272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968107"/>
      </p:ext>
    </p:extLst>
  </p:cSld>
  <p:clrMapOvr>
    <a:masterClrMapping/>
  </p:clrMapOvr>
</p:sld>
</file>

<file path=ppt/theme/theme1.xml><?xml version="1.0" encoding="utf-8"?>
<a:theme xmlns:a="http://schemas.openxmlformats.org/drawingml/2006/main" name="7_Тема Office">
  <a:themeElements>
    <a:clrScheme name="7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1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7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2825</TotalTime>
  <Words>1010</Words>
  <Application>Microsoft Office PowerPoint</Application>
  <PresentationFormat>Экран (4:3)</PresentationFormat>
  <Paragraphs>91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</vt:lpstr>
      <vt:lpstr>Times New Roman</vt:lpstr>
      <vt:lpstr>Wingdings</vt:lpstr>
      <vt:lpstr>7_Тема Office</vt:lpstr>
      <vt:lpstr>Особенности  организации и проведения государственной итоговой аттестации по образовательным программам основного общего образования  в 2023-2024 году     </vt:lpstr>
      <vt:lpstr>Нормативно-правовое обеспечение: </vt:lpstr>
      <vt:lpstr>Презентация PowerPoint</vt:lpstr>
      <vt:lpstr>ГИА в форме ОГЭ</vt:lpstr>
      <vt:lpstr>К ГИА допускаются</vt:lpstr>
      <vt:lpstr>Итоговое собеседование</vt:lpstr>
      <vt:lpstr>Итоговое собеседование по русскому языку</vt:lpstr>
      <vt:lpstr>Проведение итогового собеседования</vt:lpstr>
      <vt:lpstr>Презентация PowerPoint</vt:lpstr>
      <vt:lpstr>Заявление для сдачи ГИА</vt:lpstr>
      <vt:lpstr>В день экзамена</vt:lpstr>
      <vt:lpstr>Во время экзамена на рабочем столе обучающегося, помимо экзаменационных материалов, находятся:</vt:lpstr>
      <vt:lpstr>В день проведения экзамена в ППЭ участникам ГИА запрещается: </vt:lpstr>
      <vt:lpstr>Удаление с экзамена</vt:lpstr>
      <vt:lpstr>Не завершение экзамена по объективным причинам</vt:lpstr>
      <vt:lpstr>Презентация PowerPoint</vt:lpstr>
      <vt:lpstr>Апелляция </vt:lpstr>
      <vt:lpstr>Сроки ОГЭ</vt:lpstr>
      <vt:lpstr>Повторная сдача ОГЭ </vt:lpstr>
      <vt:lpstr>Повторная сдача ОГЭ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Пользователь</cp:lastModifiedBy>
  <cp:revision>533</cp:revision>
  <cp:lastPrinted>1601-01-01T00:00:00Z</cp:lastPrinted>
  <dcterms:created xsi:type="dcterms:W3CDTF">1601-01-01T00:00:00Z</dcterms:created>
  <dcterms:modified xsi:type="dcterms:W3CDTF">2023-11-22T16:34:10Z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